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75" r:id="rId3"/>
    <p:sldId id="276" r:id="rId4"/>
    <p:sldId id="273" r:id="rId5"/>
    <p:sldId id="274" r:id="rId6"/>
    <p:sldId id="257" r:id="rId7"/>
    <p:sldId id="258" r:id="rId8"/>
    <p:sldId id="260" r:id="rId9"/>
    <p:sldId id="277" r:id="rId10"/>
    <p:sldId id="261" r:id="rId11"/>
    <p:sldId id="289" r:id="rId12"/>
    <p:sldId id="290" r:id="rId13"/>
    <p:sldId id="291" r:id="rId14"/>
    <p:sldId id="262" r:id="rId15"/>
    <p:sldId id="263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1" autoAdjust="0"/>
    <p:restoredTop sz="94660"/>
  </p:normalViewPr>
  <p:slideViewPr>
    <p:cSldViewPr snapToGrid="0">
      <p:cViewPr varScale="1">
        <p:scale>
          <a:sx n="87" d="100"/>
          <a:sy n="87" d="100"/>
        </p:scale>
        <p:origin x="54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BD6AA-261C-4C54-87A2-8A718537CFCD}" type="datetimeFigureOut">
              <a:rPr lang="ko-KR" altLang="en-US" smtClean="0"/>
              <a:t>2020-01-04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8B65-730A-495F-A39C-1FD8CBB3BD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674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BD6AA-261C-4C54-87A2-8A718537CFCD}" type="datetimeFigureOut">
              <a:rPr lang="ko-KR" altLang="en-US" smtClean="0"/>
              <a:t>2020-01-04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8B65-730A-495F-A39C-1FD8CBB3BD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018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BD6AA-261C-4C54-87A2-8A718537CFCD}" type="datetimeFigureOut">
              <a:rPr lang="ko-KR" altLang="en-US" smtClean="0"/>
              <a:t>2020-01-04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8B65-730A-495F-A39C-1FD8CBB3BD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773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BD6AA-261C-4C54-87A2-8A718537CFCD}" type="datetimeFigureOut">
              <a:rPr lang="ko-KR" altLang="en-US" smtClean="0"/>
              <a:t>2020-01-04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8B65-730A-495F-A39C-1FD8CBB3BD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381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BD6AA-261C-4C54-87A2-8A718537CFCD}" type="datetimeFigureOut">
              <a:rPr lang="ko-KR" altLang="en-US" smtClean="0"/>
              <a:t>2020-01-04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8B65-730A-495F-A39C-1FD8CBB3BD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771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BD6AA-261C-4C54-87A2-8A718537CFCD}" type="datetimeFigureOut">
              <a:rPr lang="ko-KR" altLang="en-US" smtClean="0"/>
              <a:t>2020-01-04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8B65-730A-495F-A39C-1FD8CBB3BD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323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BD6AA-261C-4C54-87A2-8A718537CFCD}" type="datetimeFigureOut">
              <a:rPr lang="ko-KR" altLang="en-US" smtClean="0"/>
              <a:t>2020-01-04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8B65-730A-495F-A39C-1FD8CBB3BD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003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BD6AA-261C-4C54-87A2-8A718537CFCD}" type="datetimeFigureOut">
              <a:rPr lang="ko-KR" altLang="en-US" smtClean="0"/>
              <a:t>2020-01-04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8B65-730A-495F-A39C-1FD8CBB3BD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636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BD6AA-261C-4C54-87A2-8A718537CFCD}" type="datetimeFigureOut">
              <a:rPr lang="ko-KR" altLang="en-US" smtClean="0"/>
              <a:t>2020-01-04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8B65-730A-495F-A39C-1FD8CBB3BD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220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BD6AA-261C-4C54-87A2-8A718537CFCD}" type="datetimeFigureOut">
              <a:rPr lang="ko-KR" altLang="en-US" smtClean="0"/>
              <a:t>2020-01-04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8B65-730A-495F-A39C-1FD8CBB3BD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420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BD6AA-261C-4C54-87A2-8A718537CFCD}" type="datetimeFigureOut">
              <a:rPr lang="ko-KR" altLang="en-US" smtClean="0"/>
              <a:t>2020-01-04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8B65-730A-495F-A39C-1FD8CBB3BD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956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1BD6AA-261C-4C54-87A2-8A718537CFCD}" type="datetimeFigureOut">
              <a:rPr lang="ko-KR" altLang="en-US" smtClean="0"/>
              <a:t>2020-01-04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58B65-730A-495F-A39C-1FD8CBB3BD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608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23292" y="2444262"/>
            <a:ext cx="90472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/>
              <a:t>Final project presentation</a:t>
            </a:r>
            <a:endParaRPr lang="ko-KR" altLang="en-US" sz="6000" dirty="0"/>
          </a:p>
        </p:txBody>
      </p:sp>
      <p:sp>
        <p:nvSpPr>
          <p:cNvPr id="3" name="TextBox 2"/>
          <p:cNvSpPr txBox="1"/>
          <p:nvPr/>
        </p:nvSpPr>
        <p:spPr>
          <a:xfrm>
            <a:off x="3596054" y="3719146"/>
            <a:ext cx="537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ODEs on Cosmological and Solar System Scales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9815" y="4501662"/>
            <a:ext cx="888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Lee. </a:t>
            </a:r>
            <a:r>
              <a:rPr lang="en-US" altLang="ko-KR" dirty="0" err="1" smtClean="0"/>
              <a:t>Seung</a:t>
            </a:r>
            <a:r>
              <a:rPr lang="en-US" altLang="ko-KR" dirty="0" smtClean="0"/>
              <a:t> Min, </a:t>
            </a:r>
            <a:r>
              <a:rPr lang="en-US" altLang="ko-KR" dirty="0" err="1" smtClean="0"/>
              <a:t>Joo</a:t>
            </a:r>
            <a:r>
              <a:rPr lang="en-US" altLang="ko-KR" dirty="0"/>
              <a:t>.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Dae</a:t>
            </a:r>
            <a:r>
              <a:rPr lang="en-US" altLang="ko-KR" dirty="0" smtClean="0"/>
              <a:t> Young, Park. Jae </a:t>
            </a:r>
            <a:r>
              <a:rPr lang="en-US" altLang="ko-KR" dirty="0" err="1" smtClean="0"/>
              <a:t>Woong</a:t>
            </a:r>
            <a:r>
              <a:rPr lang="en-US" altLang="ko-KR" dirty="0" smtClean="0"/>
              <a:t>, Kim. </a:t>
            </a:r>
            <a:r>
              <a:rPr lang="en-US" altLang="ko-KR" dirty="0" err="1" smtClean="0"/>
              <a:t>Hyung</a:t>
            </a:r>
            <a:r>
              <a:rPr lang="en-US" altLang="ko-KR" dirty="0" smtClean="0"/>
              <a:t> Soo, Choi. Su Hwan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18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77683" y="1160584"/>
            <a:ext cx="94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Verify our </a:t>
            </a:r>
            <a:r>
              <a:rPr lang="en-US" altLang="ko-KR" dirty="0"/>
              <a:t>solver by </a:t>
            </a:r>
            <a:r>
              <a:rPr lang="en-US" altLang="ko-KR" dirty="0" smtClean="0"/>
              <a:t>checking the time it take for the Earth &amp; Mars to go around the sun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21753" y="61547"/>
            <a:ext cx="67876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/>
              <a:t>Verifying our solver</a:t>
            </a:r>
            <a:endParaRPr lang="ko-KR" altLang="en-US" sz="54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562" y="1753121"/>
            <a:ext cx="5488039" cy="7057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35" y="3158385"/>
            <a:ext cx="5776547" cy="34358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505" y="3158385"/>
            <a:ext cx="5960819" cy="35608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20640" y="2527439"/>
            <a:ext cx="1345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Earth</a:t>
            </a:r>
            <a:endParaRPr lang="ko-KR" altLang="en-US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440616" y="2527439"/>
            <a:ext cx="1529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Mars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8249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725" y="2145323"/>
            <a:ext cx="4667250" cy="32289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86100" y="351692"/>
            <a:ext cx="415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29521" y="367081"/>
            <a:ext cx="8440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/>
              <a:t>Angular momentum conservation</a:t>
            </a:r>
            <a:endParaRPr lang="en-US" altLang="ko-KR" sz="40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242" y="2145323"/>
            <a:ext cx="4018626" cy="298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02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733" y="1461078"/>
            <a:ext cx="2702057" cy="207562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362" y="3536706"/>
            <a:ext cx="4876800" cy="3200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45423" y="439615"/>
            <a:ext cx="6515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/>
              <a:t>Momentum</a:t>
            </a:r>
            <a:r>
              <a:rPr lang="ko-KR" altLang="en-US" sz="4000" b="1" dirty="0" smtClean="0"/>
              <a:t> </a:t>
            </a:r>
            <a:r>
              <a:rPr lang="en-US" altLang="ko-KR" sz="4000" b="1" dirty="0" smtClean="0"/>
              <a:t>conservation</a:t>
            </a:r>
            <a:endParaRPr lang="en-US" altLang="ko-KR" sz="40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698" y="1461078"/>
            <a:ext cx="2762250" cy="20669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777" y="3657600"/>
            <a:ext cx="4724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418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85039" y="246185"/>
            <a:ext cx="5125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/>
              <a:t>Energy conservation</a:t>
            </a:r>
            <a:endParaRPr lang="en-US" altLang="ko-KR" sz="4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89" y="2197345"/>
            <a:ext cx="5600700" cy="29908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419" y="2197345"/>
            <a:ext cx="460057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57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1692" y="140505"/>
            <a:ext cx="116260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/>
              <a:t>I</a:t>
            </a:r>
            <a:r>
              <a:rPr lang="en-US" altLang="ko-KR" sz="4800" b="1" dirty="0" smtClean="0"/>
              <a:t>ncreasing </a:t>
            </a:r>
            <a:r>
              <a:rPr lang="en-US" altLang="ko-KR" sz="4800" b="1" dirty="0"/>
              <a:t>the gravitational </a:t>
            </a:r>
            <a:r>
              <a:rPr lang="en-US" altLang="ko-KR" sz="4800" b="1" dirty="0" smtClean="0"/>
              <a:t>interaction</a:t>
            </a:r>
            <a:endParaRPr lang="en-US" altLang="ko-KR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19807" y="1310054"/>
            <a:ext cx="55039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What happens when you increase the gravitational interaction between earth and mars by a factor of </a:t>
            </a:r>
            <a:r>
              <a:rPr lang="en-US" altLang="ko-KR" dirty="0" smtClean="0"/>
              <a:t>100,000?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769" y="1310054"/>
            <a:ext cx="5998926" cy="53808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99" y="2897653"/>
            <a:ext cx="5166593" cy="340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500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6524" y="131883"/>
            <a:ext cx="11544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/>
              <a:t>Increasing the gravitational </a:t>
            </a:r>
            <a:r>
              <a:rPr lang="en-US" altLang="ko-KR" sz="4800" b="1" dirty="0" smtClean="0"/>
              <a:t>interaction</a:t>
            </a:r>
            <a:endParaRPr lang="en-US" altLang="ko-KR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16524" y="1988973"/>
            <a:ext cx="4853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How </a:t>
            </a:r>
            <a:r>
              <a:rPr lang="en-US" altLang="ko-KR" dirty="0"/>
              <a:t>much should the interaction rate be increase for the force of mars to be roughly equal to the sun</a:t>
            </a:r>
            <a:r>
              <a:rPr lang="en-US" altLang="ko-KR" dirty="0" smtClean="0"/>
              <a:t>?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337" y="1283677"/>
            <a:ext cx="5804590" cy="481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18EB0C-23F7-442E-9CA7-48795217B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5400" b="1" dirty="0" smtClean="0"/>
              <a:t>Euler </a:t>
            </a:r>
            <a:r>
              <a:rPr lang="en-US" altLang="ko-KR" sz="5400" b="1" dirty="0"/>
              <a:t>vs RK4</a:t>
            </a:r>
            <a:endParaRPr lang="ko-KR" altLang="en-US" sz="5400" b="1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C1754DCD-C413-4D30-B2DA-ED19CD09A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943916"/>
            <a:ext cx="5609818" cy="39721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DBD4612-A390-4A52-BEBE-C93F2B7EE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64" y="1882370"/>
            <a:ext cx="5609818" cy="379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731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18EB0C-23F7-442E-9CA7-48795217B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5400" b="1" dirty="0" err="1" smtClean="0"/>
              <a:t>Verlet</a:t>
            </a:r>
            <a:r>
              <a:rPr lang="en-US" altLang="ko-KR" sz="5400" b="1" dirty="0" smtClean="0"/>
              <a:t> Integration</a:t>
            </a:r>
            <a:endParaRPr lang="ko-KR" altLang="en-US" sz="5400" b="1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2EC158F-C4A2-4B50-868C-4DBBC80C6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378" y="3098482"/>
            <a:ext cx="3152775" cy="11334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7596EB-12C2-4112-8830-7AF36A6DB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880" y="1558424"/>
            <a:ext cx="746760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842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18EB0C-23F7-442E-9CA7-48795217B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5400" b="1" dirty="0" err="1" smtClean="0"/>
              <a:t>Verlet</a:t>
            </a:r>
            <a:r>
              <a:rPr lang="en-US" altLang="ko-KR" sz="5400" b="1" dirty="0" smtClean="0"/>
              <a:t> Integration</a:t>
            </a:r>
            <a:endParaRPr lang="ko-KR" altLang="en-US" sz="54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F2CC7C-8991-43D2-8B77-E2BC0E8AC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770" y="1690688"/>
            <a:ext cx="7152459" cy="432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98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18EB0C-23F7-442E-9CA7-48795217B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46162"/>
            <a:ext cx="10515600" cy="1325563"/>
          </a:xfrm>
        </p:spPr>
        <p:txBody>
          <a:bodyPr/>
          <a:lstStyle/>
          <a:p>
            <a:pPr algn="ctr"/>
            <a:r>
              <a:rPr lang="en-US" altLang="ko-KR" sz="5400" b="1" dirty="0"/>
              <a:t>8 Planets</a:t>
            </a:r>
            <a:endParaRPr lang="ko-KR" altLang="en-US" sz="54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B6BDF1-B168-466B-87B4-4F62019FE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9CCCEF-D3A9-4CBB-9399-209B036AC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516" y="1371906"/>
            <a:ext cx="7476967" cy="505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9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31494" y="438227"/>
            <a:ext cx="11566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/>
              <a:t>Ordinary differential equation (ODE)</a:t>
            </a:r>
            <a:endParaRPr lang="en-US" altLang="ko-KR" sz="4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0075" r="622"/>
          <a:stretch/>
        </p:blipFill>
        <p:spPr>
          <a:xfrm>
            <a:off x="2073664" y="1608991"/>
            <a:ext cx="7263767" cy="4722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222" y="2491185"/>
            <a:ext cx="2069432" cy="102716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t="12501" b="-1"/>
          <a:stretch/>
        </p:blipFill>
        <p:spPr>
          <a:xfrm>
            <a:off x="7898153" y="2716822"/>
            <a:ext cx="2325604" cy="589819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4211516" y="2949137"/>
            <a:ext cx="2737068" cy="114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9468" y="3478627"/>
            <a:ext cx="2891371" cy="83732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rcRect r="8270"/>
          <a:stretch/>
        </p:blipFill>
        <p:spPr>
          <a:xfrm>
            <a:off x="7461121" y="3519761"/>
            <a:ext cx="3687525" cy="676444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4211516" y="3838036"/>
            <a:ext cx="2737068" cy="114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14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18EB0C-23F7-442E-9CA7-48795217B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47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400" b="1" dirty="0"/>
              <a:t>8 Planets</a:t>
            </a:r>
            <a:endParaRPr lang="ko-KR" altLang="en-US" sz="54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B6BDF1-B168-466B-87B4-4F62019FE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BE07BD-3D18-46BE-A13A-7B2DAD3D9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" y="1314450"/>
            <a:ext cx="10590970" cy="438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3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18EB0C-23F7-442E-9CA7-48795217B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1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400" b="1" dirty="0" smtClean="0"/>
              <a:t>Animated Graph</a:t>
            </a:r>
            <a:endParaRPr lang="ko-KR" altLang="en-US" sz="54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B6BDF1-B168-466B-87B4-4F62019FE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BA9433-15EF-4A42-8E66-7912B48AD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697" y="1322323"/>
            <a:ext cx="8260606" cy="517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5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18EB0C-23F7-442E-9CA7-48795217B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8 Planets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60B2CDC-22CE-4027-B1DF-EDE1DE9432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6201" y="5388666"/>
            <a:ext cx="7429469" cy="99396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1BA9433-15EF-4A42-8E66-7912B48AD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697" y="134224"/>
            <a:ext cx="8260606" cy="517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5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18EB0C-23F7-442E-9CA7-48795217B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785" y="25678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400" b="1" dirty="0"/>
              <a:t>8 Planets</a:t>
            </a:r>
            <a:endParaRPr lang="ko-KR" altLang="en-US" sz="5400" b="1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D5AEF09-687C-4210-BEEE-A8F661DA22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63" y="1582344"/>
            <a:ext cx="5755232" cy="4351338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4B20112-A63C-4124-AE30-D662B1201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779" y="1582344"/>
            <a:ext cx="5013887" cy="422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0DD461-E5AD-42B4-90C8-8B0827517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70771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ODEs </a:t>
            </a:r>
            <a:r>
              <a:rPr lang="en-US" altLang="ko-KR" dirty="0"/>
              <a:t>on Cosmology scales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ABCA90-539A-4F2D-8DAD-54D7E7076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05422"/>
            <a:ext cx="9144000" cy="1655762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975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5D2619-0817-4B0E-B57B-8339DAA9D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b="1" dirty="0"/>
              <a:t>Curvature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D0F6E8-A790-4905-B5A4-601D98F75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86" y="1734505"/>
            <a:ext cx="4193238" cy="29121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BB6C65F-227A-40A3-A5D8-C601AB570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201" y="1635684"/>
            <a:ext cx="3349884" cy="30109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1D2F00C-EB7E-42C8-97F8-EA0EC1B1A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5226" y="1660070"/>
            <a:ext cx="3908946" cy="29121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D96AC3-3F5C-4C1B-A0CB-5BEF584F0054}"/>
              </a:ext>
            </a:extLst>
          </p:cNvPr>
          <p:cNvSpPr txBox="1"/>
          <p:nvPr/>
        </p:nvSpPr>
        <p:spPr>
          <a:xfrm>
            <a:off x="1240971" y="4758606"/>
            <a:ext cx="2174033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l-GR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Κ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=0</a:t>
            </a:r>
          </a:p>
          <a:p>
            <a:pPr algn="ctr">
              <a:lnSpc>
                <a:spcPct val="150000"/>
              </a:lnSpc>
            </a:pPr>
            <a:r>
              <a:rPr lang="el-GR" altLang="ko-KR" dirty="0">
                <a:ea typeface="맑은 고딕" panose="020B0503020000020004" pitchFamily="50" charset="-127"/>
              </a:rPr>
              <a:t>Ω</a:t>
            </a:r>
            <a:r>
              <a:rPr lang="en-US" altLang="ko-KR" sz="1200" dirty="0">
                <a:ea typeface="맑은 고딕" panose="020B0503020000020004" pitchFamily="50" charset="-127"/>
              </a:rPr>
              <a:t>0</a:t>
            </a:r>
            <a:r>
              <a:rPr lang="en-US" altLang="ko-KR" dirty="0">
                <a:ea typeface="맑은 고딕" panose="020B0503020000020004" pitchFamily="50" charset="-127"/>
              </a:rPr>
              <a:t>=1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641D21-0290-4B73-841A-E1552B6C4CC1}"/>
              </a:ext>
            </a:extLst>
          </p:cNvPr>
          <p:cNvSpPr txBox="1"/>
          <p:nvPr/>
        </p:nvSpPr>
        <p:spPr>
          <a:xfrm>
            <a:off x="5008983" y="4758605"/>
            <a:ext cx="2174033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l-GR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Κ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=1</a:t>
            </a:r>
          </a:p>
          <a:p>
            <a:pPr algn="ctr">
              <a:lnSpc>
                <a:spcPct val="150000"/>
              </a:lnSpc>
            </a:pPr>
            <a:r>
              <a:rPr lang="el-GR" altLang="ko-KR" dirty="0">
                <a:ea typeface="맑은 고딕" panose="020B0503020000020004" pitchFamily="50" charset="-127"/>
              </a:rPr>
              <a:t>Ω</a:t>
            </a:r>
            <a:r>
              <a:rPr lang="en-US" altLang="ko-KR" sz="1200" dirty="0">
                <a:ea typeface="맑은 고딕" panose="020B0503020000020004" pitchFamily="50" charset="-127"/>
              </a:rPr>
              <a:t>0</a:t>
            </a:r>
            <a:r>
              <a:rPr lang="en-US" altLang="ko-KR" dirty="0">
                <a:ea typeface="맑은 고딕" panose="020B0503020000020004" pitchFamily="50" charset="-127"/>
              </a:rPr>
              <a:t>&gt;1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B36EF5-FABD-4BF1-ACBD-1CA1276AE111}"/>
              </a:ext>
            </a:extLst>
          </p:cNvPr>
          <p:cNvSpPr txBox="1"/>
          <p:nvPr/>
        </p:nvSpPr>
        <p:spPr>
          <a:xfrm>
            <a:off x="8674355" y="4758604"/>
            <a:ext cx="2174033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l-GR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Κ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=-1</a:t>
            </a:r>
          </a:p>
          <a:p>
            <a:pPr algn="ctr">
              <a:lnSpc>
                <a:spcPct val="150000"/>
              </a:lnSpc>
            </a:pPr>
            <a:r>
              <a:rPr lang="el-GR" altLang="ko-KR" dirty="0">
                <a:ea typeface="맑은 고딕" panose="020B0503020000020004" pitchFamily="50" charset="-127"/>
              </a:rPr>
              <a:t>Ω</a:t>
            </a:r>
            <a:r>
              <a:rPr lang="en-US" altLang="ko-KR" sz="1200" dirty="0">
                <a:ea typeface="맑은 고딕" panose="020B0503020000020004" pitchFamily="50" charset="-127"/>
              </a:rPr>
              <a:t>0</a:t>
            </a:r>
            <a:r>
              <a:rPr lang="en-US" altLang="ko-KR" dirty="0">
                <a:ea typeface="맑은 고딕" panose="020B0503020000020004" pitchFamily="50" charset="-127"/>
              </a:rPr>
              <a:t>&lt;1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1C918-92A1-4E17-8776-6C0F0AE71CB2}"/>
              </a:ext>
            </a:extLst>
          </p:cNvPr>
          <p:cNvSpPr txBox="1"/>
          <p:nvPr/>
        </p:nvSpPr>
        <p:spPr>
          <a:xfrm>
            <a:off x="5028420" y="5680706"/>
            <a:ext cx="3768013" cy="1151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l-GR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Κ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:curvature index=0 or 1 or -1</a:t>
            </a:r>
          </a:p>
          <a:p>
            <a:pPr algn="ctr">
              <a:lnSpc>
                <a:spcPct val="150000"/>
              </a:lnSpc>
            </a:pPr>
            <a:r>
              <a:rPr lang="el-GR" altLang="ko-KR" b="1" dirty="0">
                <a:ea typeface="맑은 고딕" panose="020B0503020000020004" pitchFamily="50" charset="-127"/>
              </a:rPr>
              <a:t>Ω</a:t>
            </a:r>
            <a:r>
              <a:rPr lang="en-US" altLang="ko-KR" sz="1200" b="1" dirty="0">
                <a:ea typeface="맑은 고딕" panose="020B0503020000020004" pitchFamily="50" charset="-127"/>
              </a:rPr>
              <a:t>0</a:t>
            </a:r>
            <a:r>
              <a:rPr lang="en-US" altLang="ko-KR" b="1" dirty="0">
                <a:ea typeface="맑은 고딕" panose="020B0503020000020004" pitchFamily="50" charset="-127"/>
              </a:rPr>
              <a:t>:density parameter=</a:t>
            </a:r>
            <a:r>
              <a:rPr lang="el-GR" altLang="ko-KR" sz="3200" b="1" dirty="0">
                <a:ea typeface="맑은 고딕" panose="020B0503020000020004" pitchFamily="50" charset="-127"/>
              </a:rPr>
              <a:t>ε</a:t>
            </a:r>
            <a:r>
              <a:rPr lang="en-US" altLang="ko-KR" b="1" dirty="0">
                <a:ea typeface="맑은 고딕" panose="020B0503020000020004" pitchFamily="50" charset="-127"/>
              </a:rPr>
              <a:t>(t)/</a:t>
            </a:r>
            <a:r>
              <a:rPr lang="el-GR" altLang="ko-KR" sz="3200" b="1" dirty="0"/>
              <a:t>ε</a:t>
            </a:r>
            <a:r>
              <a:rPr lang="en-US" altLang="ko-KR" sz="1400" b="1" dirty="0"/>
              <a:t>c</a:t>
            </a:r>
            <a:r>
              <a:rPr lang="en-US" altLang="ko-KR" b="1" dirty="0"/>
              <a:t>(t)</a:t>
            </a:r>
            <a:endParaRPr lang="ko-KR" altLang="en-US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65393BB-72FF-49AB-AF86-31B5A82BB8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7588" y="5955357"/>
            <a:ext cx="1952527" cy="749348"/>
          </a:xfrm>
          <a:prstGeom prst="rect">
            <a:avLst/>
          </a:prstGeom>
          <a:ln w="28575">
            <a:solidFill>
              <a:srgbClr val="FF0000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241354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493CFB-C245-4287-92D1-36A8041DF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b="1" dirty="0"/>
              <a:t>Friedmann Equation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133713-2158-46A5-A03D-232EA1EDC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7" y="1816039"/>
            <a:ext cx="3926633" cy="32259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50052DA-D466-4FB9-9F6E-5C29DAC3A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5973" y="2500622"/>
            <a:ext cx="2768232" cy="9146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260873-D89D-4757-8B64-50819D477901}"/>
              </a:ext>
            </a:extLst>
          </p:cNvPr>
          <p:cNvSpPr txBox="1"/>
          <p:nvPr/>
        </p:nvSpPr>
        <p:spPr>
          <a:xfrm>
            <a:off x="4945225" y="2338557"/>
            <a:ext cx="2400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Using the law of Universal Gravitation and Newton’s second law about the whole universe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944E7BC-2A4C-4310-98C6-47AA4CB44B91}"/>
              </a:ext>
            </a:extLst>
          </p:cNvPr>
          <p:cNvCxnSpPr>
            <a:stCxn id="7" idx="3"/>
          </p:cNvCxnSpPr>
          <p:nvPr/>
        </p:nvCxnSpPr>
        <p:spPr>
          <a:xfrm>
            <a:off x="7345525" y="3077221"/>
            <a:ext cx="9493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D6C76B5-1DE1-45BE-A5E0-2F9C60F098BE}"/>
              </a:ext>
            </a:extLst>
          </p:cNvPr>
          <p:cNvSpPr txBox="1"/>
          <p:nvPr/>
        </p:nvSpPr>
        <p:spPr>
          <a:xfrm>
            <a:off x="4261368" y="5079477"/>
            <a:ext cx="3768013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Radius of our universe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ea typeface="맑은 고딕" panose="020B0503020000020004" pitchFamily="50" charset="-127"/>
              </a:rPr>
              <a:t>a: Scale Factor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ea typeface="맑은 고딕" panose="020B0503020000020004" pitchFamily="50" charset="-127"/>
              </a:rPr>
              <a:t>U: Total energy per unit mass</a:t>
            </a:r>
            <a:endParaRPr lang="ko-KR" altLang="en-US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BD5881B-76C2-4832-AC02-ACA6B288E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4915" y="3959062"/>
            <a:ext cx="3349247" cy="914602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C10BD39-D29D-49AD-AFF6-7E2BA5E4106D}"/>
              </a:ext>
            </a:extLst>
          </p:cNvPr>
          <p:cNvCxnSpPr>
            <a:stCxn id="5" idx="2"/>
          </p:cNvCxnSpPr>
          <p:nvPr/>
        </p:nvCxnSpPr>
        <p:spPr>
          <a:xfrm>
            <a:off x="9850089" y="3415236"/>
            <a:ext cx="0" cy="400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37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A6B5E-3385-40F0-AEC8-F12EE9939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b="1" dirty="0"/>
              <a:t>Acceleration Equation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96CE1-925D-4E4A-82FB-B2A5D9BB5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Using First law of thermodynamics(                    )</a:t>
            </a:r>
            <a:br>
              <a:rPr lang="en-US" altLang="ko-KR" dirty="0"/>
            </a:br>
            <a:r>
              <a:rPr lang="en-US" altLang="ko-KR" dirty="0"/>
              <a:t>considering our universe’s homogeneity</a:t>
            </a:r>
            <a:br>
              <a:rPr lang="en-US" altLang="ko-KR" dirty="0"/>
            </a:br>
            <a:r>
              <a:rPr lang="en-US" altLang="ko-KR" dirty="0"/>
              <a:t>and the relation of energy and energy density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F8A549-E537-441C-B448-F8116C719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81" b="11561"/>
          <a:stretch/>
        </p:blipFill>
        <p:spPr>
          <a:xfrm>
            <a:off x="6951306" y="1965590"/>
            <a:ext cx="2453950" cy="5443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6C2561-643D-4758-9352-FA318F4FC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374" y="3839516"/>
            <a:ext cx="2981650" cy="1059056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9EB1DD9-B62A-467B-B4D9-3297B7326EAA}"/>
              </a:ext>
            </a:extLst>
          </p:cNvPr>
          <p:cNvCxnSpPr/>
          <p:nvPr/>
        </p:nvCxnSpPr>
        <p:spPr>
          <a:xfrm>
            <a:off x="4247761" y="4355516"/>
            <a:ext cx="9493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245831F7-121A-4FF7-99BB-27B7BE7DE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569" y="3881464"/>
            <a:ext cx="3044772" cy="10590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2F89B9-4A20-4CC5-920C-88B5FAB2DF5B}"/>
              </a:ext>
            </a:extLst>
          </p:cNvPr>
          <p:cNvSpPr txBox="1"/>
          <p:nvPr/>
        </p:nvSpPr>
        <p:spPr>
          <a:xfrm>
            <a:off x="4261368" y="5079477"/>
            <a:ext cx="3768013" cy="1100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l-GR" altLang="ko-KR" sz="2800" b="1" dirty="0"/>
              <a:t>ε</a:t>
            </a:r>
            <a:r>
              <a:rPr lang="en-US" altLang="ko-KR" b="1" dirty="0"/>
              <a:t>: energy density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/>
              <a:t>P: Pressure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1292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F8D4D4-2492-4D65-91D8-CC0393F28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b="1" dirty="0" smtClean="0"/>
              <a:t>Universes given density parameter</a:t>
            </a:r>
            <a:endParaRPr lang="ko-KR" altLang="en-US" b="1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F0A72DA-4D3D-4E33-A5D4-6FA1085C8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7047" y="1825625"/>
            <a:ext cx="867790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84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F8D4D4-2492-4D65-91D8-CC0393F28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b="1" dirty="0" smtClean="0"/>
              <a:t>Universes given density parameter</a:t>
            </a:r>
            <a:endParaRPr lang="ko-KR" altLang="en-US" b="1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D238FA24-BDD0-4860-A710-205FFDD0D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1037"/>
          <a:stretch/>
        </p:blipFill>
        <p:spPr>
          <a:xfrm>
            <a:off x="1346982" y="1897192"/>
            <a:ext cx="4286254" cy="3915780"/>
          </a:xfrm>
          <a:prstGeom prst="rect">
            <a:avLst/>
          </a:prstGeom>
        </p:spPr>
      </p:pic>
      <p:pic>
        <p:nvPicPr>
          <p:cNvPr id="10" name="내용 개체 틀 8">
            <a:extLst>
              <a:ext uri="{FF2B5EF4-FFF2-40B4-BE49-F238E27FC236}">
                <a16:creationId xmlns:a16="http://schemas.microsoft.com/office/drawing/2014/main" id="{0D7ACC17-AED1-4962-AC53-BA646B8938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963"/>
          <a:stretch/>
        </p:blipFill>
        <p:spPr>
          <a:xfrm>
            <a:off x="6544134" y="1897192"/>
            <a:ext cx="4286254" cy="391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26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02949" y="309890"/>
            <a:ext cx="7877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/>
              <a:t>Euler Method</a:t>
            </a:r>
            <a:endParaRPr lang="en-US" altLang="ko-KR" sz="54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3891" b="10763"/>
          <a:stretch/>
        </p:blipFill>
        <p:spPr>
          <a:xfrm>
            <a:off x="971518" y="3690984"/>
            <a:ext cx="4226124" cy="6128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10393"/>
          <a:stretch/>
        </p:blipFill>
        <p:spPr>
          <a:xfrm>
            <a:off x="1879779" y="2614862"/>
            <a:ext cx="2091489" cy="8819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986" y="1780674"/>
            <a:ext cx="6302570" cy="364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7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F8D4D4-2492-4D65-91D8-CC0393F28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b="1" dirty="0" smtClean="0"/>
              <a:t>Universes given density parameter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FB8EFF-EE12-4567-89DF-4437D734F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082" y="1800809"/>
            <a:ext cx="6007043" cy="414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5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D0F437-D886-42D7-A172-589B35A97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b="1" dirty="0" smtClean="0"/>
              <a:t> Expressing scale factor by time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F2BA43A-E1A5-40EF-A570-4BE52154D8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400" dirty="0"/>
                  <a:t>For the following exercises, you may want to use time unites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sz="2400" i="1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altLang="ko-KR" sz="2400" dirty="0"/>
                  <a:t>Write an ODE solver that takes I initial conditions: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f>
                          <m:fPr>
                            <m:ctrlPr>
                              <a:rPr lang="ko-KR" altLang="ko-K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</m:e>
                    </m:acc>
                  </m:oMath>
                </a14:m>
                <a:r>
                  <a:rPr lang="en-US" altLang="ko-KR" sz="2400" dirty="0"/>
                  <a:t> and solves for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2400" dirty="0"/>
                  <a:t>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≤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ko-KR" sz="2400" dirty="0"/>
                  <a:t>. Check that your ODE solver gives you answers that agree with the solutions to question 1</a:t>
                </a:r>
                <a:r>
                  <a:rPr lang="en-US" altLang="ko-KR" dirty="0"/>
                  <a:t> =&gt; Find the general formula!</a:t>
                </a:r>
                <a:endParaRPr lang="ko-KR" altLang="ko-KR" dirty="0"/>
              </a:p>
              <a:p>
                <a:pPr>
                  <a:lnSpc>
                    <a:spcPct val="150000"/>
                  </a:lnSpc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F2BA43A-E1A5-40EF-A570-4BE52154D8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616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D0F437-D886-42D7-A172-589B35A97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b="1" dirty="0" smtClean="0"/>
              <a:t>Expressing scale factor by time</a:t>
            </a:r>
            <a:endParaRPr lang="ko-KR" altLang="en-US" b="1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4D33650-678D-4135-9327-D9FCE9581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31" t="16886" r="72602" b="77532"/>
          <a:stretch/>
        </p:blipFill>
        <p:spPr>
          <a:xfrm>
            <a:off x="909929" y="1690688"/>
            <a:ext cx="5054121" cy="679089"/>
          </a:xfrm>
          <a:prstGeom prst="rect">
            <a:avLst/>
          </a:prstGeom>
        </p:spPr>
      </p:pic>
      <p:pic>
        <p:nvPicPr>
          <p:cNvPr id="5" name="내용 개체 틀 3">
            <a:extLst>
              <a:ext uri="{FF2B5EF4-FFF2-40B4-BE49-F238E27FC236}">
                <a16:creationId xmlns:a16="http://schemas.microsoft.com/office/drawing/2014/main" id="{648119AA-FB63-4A47-B956-09370C8A76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31" t="51317" r="73542" b="19730"/>
          <a:stretch/>
        </p:blipFill>
        <p:spPr>
          <a:xfrm>
            <a:off x="6255688" y="2565523"/>
            <a:ext cx="5054121" cy="3303425"/>
          </a:xfrm>
          <a:prstGeom prst="rect">
            <a:avLst/>
          </a:prstGeom>
        </p:spPr>
      </p:pic>
      <p:pic>
        <p:nvPicPr>
          <p:cNvPr id="6" name="내용 개체 틀 3">
            <a:extLst>
              <a:ext uri="{FF2B5EF4-FFF2-40B4-BE49-F238E27FC236}">
                <a16:creationId xmlns:a16="http://schemas.microsoft.com/office/drawing/2014/main" id="{3552F572-D2C9-4185-ACEF-C78CEDB06A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31" t="43149" r="72602" b="49350"/>
          <a:stretch/>
        </p:blipFill>
        <p:spPr>
          <a:xfrm>
            <a:off x="6255689" y="1690688"/>
            <a:ext cx="5054121" cy="9125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6F1C47-0561-4ECE-B0C0-3228687DF957}"/>
              </a:ext>
            </a:extLst>
          </p:cNvPr>
          <p:cNvSpPr txBox="1"/>
          <p:nvPr/>
        </p:nvSpPr>
        <p:spPr>
          <a:xfrm>
            <a:off x="909929" y="2612571"/>
            <a:ext cx="4959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Friedmann equation in python!</a:t>
            </a:r>
            <a:endParaRPr lang="ko-KR" altLang="en-US" dirty="0"/>
          </a:p>
        </p:txBody>
      </p:sp>
      <p:pic>
        <p:nvPicPr>
          <p:cNvPr id="8" name="내용 개체 틀 3">
            <a:extLst>
              <a:ext uri="{FF2B5EF4-FFF2-40B4-BE49-F238E27FC236}">
                <a16:creationId xmlns:a16="http://schemas.microsoft.com/office/drawing/2014/main" id="{2882A3FC-4D97-4FEE-99D1-CD834C6336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31" t="22354" r="72602" b="56749"/>
          <a:stretch/>
        </p:blipFill>
        <p:spPr>
          <a:xfrm>
            <a:off x="926814" y="3326748"/>
            <a:ext cx="5054121" cy="25425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20A9FD-9104-47B3-A420-9071061E6486}"/>
              </a:ext>
            </a:extLst>
          </p:cNvPr>
          <p:cNvSpPr txBox="1"/>
          <p:nvPr/>
        </p:nvSpPr>
        <p:spPr>
          <a:xfrm>
            <a:off x="926814" y="5896942"/>
            <a:ext cx="494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Runge </a:t>
            </a:r>
            <a:r>
              <a:rPr lang="en-US" altLang="ko-KR" dirty="0" err="1"/>
              <a:t>Kutta</a:t>
            </a:r>
            <a:r>
              <a:rPr lang="en-US" altLang="ko-KR" dirty="0"/>
              <a:t> from t0 to </a:t>
            </a:r>
            <a:r>
              <a:rPr lang="en-US" altLang="ko-KR" dirty="0" err="1"/>
              <a:t>tf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359C9D-4302-47ED-8BBB-49CDB6BF1542}"/>
              </a:ext>
            </a:extLst>
          </p:cNvPr>
          <p:cNvSpPr txBox="1"/>
          <p:nvPr/>
        </p:nvSpPr>
        <p:spPr>
          <a:xfrm>
            <a:off x="6255688" y="5887612"/>
            <a:ext cx="509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Modified Runge </a:t>
            </a:r>
            <a:r>
              <a:rPr lang="en-US" altLang="ko-KR" dirty="0" err="1"/>
              <a:t>Kutta</a:t>
            </a:r>
            <a:r>
              <a:rPr lang="en-US" altLang="ko-KR" dirty="0"/>
              <a:t> from t0 to </a:t>
            </a:r>
            <a:r>
              <a:rPr lang="en-US" altLang="ko-KR" dirty="0" err="1"/>
              <a:t>ti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353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CD59A2-3C6A-4580-B8FE-30F37A189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b="1" dirty="0" smtClean="0"/>
              <a:t>Universes given density parameter</a:t>
            </a:r>
            <a:endParaRPr lang="ko-KR" altLang="en-US" b="1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C0FC7B8-8B03-4041-B18F-362713F61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0822"/>
          <a:stretch/>
        </p:blipFill>
        <p:spPr>
          <a:xfrm>
            <a:off x="1181549" y="1881607"/>
            <a:ext cx="4612762" cy="4407225"/>
          </a:xfrm>
          <a:prstGeom prst="rect">
            <a:avLst/>
          </a:prstGeom>
        </p:spPr>
      </p:pic>
      <p:pic>
        <p:nvPicPr>
          <p:cNvPr id="5" name="내용 개체 틀 3">
            <a:extLst>
              <a:ext uri="{FF2B5EF4-FFF2-40B4-BE49-F238E27FC236}">
                <a16:creationId xmlns:a16="http://schemas.microsoft.com/office/drawing/2014/main" id="{EE48ECDB-37D1-44D9-9CFF-DFFEBAC72D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822"/>
          <a:stretch/>
        </p:blipFill>
        <p:spPr>
          <a:xfrm>
            <a:off x="6397692" y="1881608"/>
            <a:ext cx="4612760" cy="440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72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CD59A2-3C6A-4580-B8FE-30F37A189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b="1" dirty="0" smtClean="0"/>
              <a:t>Universes given density parameter</a:t>
            </a:r>
            <a:endParaRPr lang="ko-KR" altLang="en-US" b="1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8483E87-B731-4164-9A1B-23EC6384F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8064" y="1856796"/>
            <a:ext cx="6365977" cy="410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직사각형 1"/>
              <p:cNvSpPr/>
              <p:nvPr/>
            </p:nvSpPr>
            <p:spPr>
              <a:xfrm>
                <a:off x="605567" y="1309915"/>
                <a:ext cx="5118225" cy="4912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y</m:t>
                    </m:r>
                    <m:d>
                      <m:dPr>
                        <m:ctrlPr>
                          <a:rPr lang="en-US" altLang="ko-KR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 smtClean="0"/>
                  <a:t>, then what is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67" y="1309915"/>
                <a:ext cx="5118225" cy="491288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2162907" y="149469"/>
            <a:ext cx="7877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err="1"/>
              <a:t>Runge</a:t>
            </a:r>
            <a:r>
              <a:rPr lang="en-US" altLang="ko-KR" sz="5400" b="1" dirty="0"/>
              <a:t> </a:t>
            </a:r>
            <a:r>
              <a:rPr lang="en-US" altLang="ko-KR" sz="5400" b="1" dirty="0" err="1"/>
              <a:t>Kutta</a:t>
            </a:r>
            <a:r>
              <a:rPr lang="en-US" altLang="ko-KR" sz="5400" b="1" dirty="0"/>
              <a:t> </a:t>
            </a:r>
            <a:r>
              <a:rPr lang="en-US" altLang="ko-KR" sz="5400" b="1" dirty="0" smtClean="0"/>
              <a:t>Integrator</a:t>
            </a:r>
            <a:endParaRPr lang="en-US" altLang="ko-KR" sz="54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757" y="2101937"/>
            <a:ext cx="3743325" cy="2057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4390" y="1278245"/>
            <a:ext cx="566701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9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727" y="1615304"/>
            <a:ext cx="4879730" cy="33535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62907" y="149469"/>
            <a:ext cx="7877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err="1"/>
              <a:t>Runge</a:t>
            </a:r>
            <a:r>
              <a:rPr lang="en-US" altLang="ko-KR" sz="5400" b="1" dirty="0"/>
              <a:t> </a:t>
            </a:r>
            <a:r>
              <a:rPr lang="en-US" altLang="ko-KR" sz="5400" b="1" dirty="0" err="1"/>
              <a:t>Kutta</a:t>
            </a:r>
            <a:r>
              <a:rPr lang="en-US" altLang="ko-KR" sz="5400" b="1" dirty="0"/>
              <a:t> </a:t>
            </a:r>
            <a:r>
              <a:rPr lang="en-US" altLang="ko-KR" sz="5400" b="1" dirty="0" smtClean="0"/>
              <a:t>Integrator</a:t>
            </a:r>
            <a:endParaRPr lang="en-US" altLang="ko-KR" sz="54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424" y="1464646"/>
            <a:ext cx="5297332" cy="365483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4668714" y="1124016"/>
                <a:ext cx="3903785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Solving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ko-KR" dirty="0" smtClean="0"/>
                  <a:t> </a:t>
                </a:r>
                <a:endParaRPr lang="ko-KR" alt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714" y="1124016"/>
                <a:ext cx="3903785" cy="491288"/>
              </a:xfrm>
              <a:prstGeom prst="rect">
                <a:avLst/>
              </a:prstGeom>
              <a:blipFill>
                <a:blip r:embed="rId4"/>
                <a:stretch>
                  <a:fillRect l="-1406" b="-49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1827" y="4897315"/>
            <a:ext cx="4631530" cy="180315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15" y="5273201"/>
            <a:ext cx="50101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75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02994" y="157746"/>
            <a:ext cx="976504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b="1" dirty="0"/>
              <a:t>ODEs on Solar System Scales</a:t>
            </a:r>
            <a:endParaRPr lang="ko-KR" altLang="en-US" sz="5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165" y="1256839"/>
            <a:ext cx="9892703" cy="519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6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09115" y="153785"/>
            <a:ext cx="6954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/>
              <a:t>Equations of Motion</a:t>
            </a:r>
            <a:endParaRPr lang="ko-KR" altLang="en-US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0" y="3425660"/>
                <a:ext cx="6207372" cy="961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sz="2400" i="1"/>
                          </m:ctrlPr>
                        </m:sSubPr>
                        <m:e>
                          <m:r>
                            <a:rPr lang="en-US" altLang="ko-KR" sz="2400" i="1"/>
                            <m:t>𝑚</m:t>
                          </m:r>
                        </m:e>
                        <m:sub>
                          <m:r>
                            <a:rPr lang="en-US" altLang="ko-KR" sz="2400" i="1"/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ko-KR" altLang="ko-KR" sz="2400" i="1"/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ko-KR" altLang="ko-KR" sz="2400" i="1"/>
                              </m:ctrlPr>
                            </m:accPr>
                            <m:e>
                              <m:r>
                                <a:rPr lang="en-US" altLang="ko-KR" sz="2400" i="1"/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/>
                            <m:t>𝑖</m:t>
                          </m:r>
                        </m:sub>
                      </m:sSub>
                      <m:r>
                        <a:rPr lang="en-US" altLang="ko-KR" sz="2400" i="1"/>
                        <m:t>= −</m:t>
                      </m:r>
                      <m:sSub>
                        <m:sSubPr>
                          <m:ctrlPr>
                            <a:rPr lang="ko-KR" altLang="ko-KR" sz="2400" i="1"/>
                          </m:ctrlPr>
                        </m:sSubPr>
                        <m:e>
                          <m:r>
                            <a:rPr lang="en-US" altLang="ko-KR" sz="2400" i="1"/>
                            <m:t>𝑚</m:t>
                          </m:r>
                        </m:e>
                        <m:sub>
                          <m:r>
                            <a:rPr lang="en-US" altLang="ko-KR" sz="2400" i="1"/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ko-KR" altLang="ko-KR" sz="2400" i="1"/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ko-KR" altLang="ko-KR" sz="2400" i="1"/>
                              </m:ctrlPr>
                            </m:accPr>
                            <m:e>
                              <m:r>
                                <a:rPr lang="en-US" altLang="ko-KR" sz="2400" i="1"/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/>
                            <m:t>𝑗</m:t>
                          </m:r>
                        </m:sub>
                      </m:sSub>
                      <m:r>
                        <a:rPr lang="en-US" altLang="ko-KR" sz="2400" i="1"/>
                        <m:t>= </m:t>
                      </m:r>
                      <m:sSub>
                        <m:sSubPr>
                          <m:ctrlPr>
                            <a:rPr lang="ko-KR" altLang="ko-KR" sz="2400" i="1"/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ko-KR" altLang="ko-KR" sz="2400" i="1"/>
                              </m:ctrlPr>
                            </m:accPr>
                            <m:e>
                              <m:r>
                                <a:rPr lang="en-US" altLang="ko-KR" sz="2400" i="1"/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/>
                            <m:t>𝑖𝑗</m:t>
                          </m:r>
                        </m:sub>
                      </m:sSub>
                      <m:r>
                        <a:rPr lang="en-US" altLang="ko-KR" sz="2400" i="1"/>
                        <m:t>= −</m:t>
                      </m:r>
                      <m:r>
                        <a:rPr lang="en-US" altLang="ko-KR" sz="2400" i="1"/>
                        <m:t>𝐺</m:t>
                      </m:r>
                      <m:f>
                        <m:fPr>
                          <m:ctrlPr>
                            <a:rPr lang="ko-KR" altLang="ko-KR" sz="2400" i="1"/>
                          </m:ctrlPr>
                        </m:fPr>
                        <m:num>
                          <m:sSub>
                            <m:sSubPr>
                              <m:ctrlPr>
                                <a:rPr lang="ko-KR" altLang="ko-KR" sz="2400" i="1"/>
                              </m:ctrlPr>
                            </m:sSubPr>
                            <m:e>
                              <m:r>
                                <a:rPr lang="en-US" altLang="ko-KR" sz="2400" i="1"/>
                                <m:t>𝑚</m:t>
                              </m:r>
                            </m:e>
                            <m:sub>
                              <m:r>
                                <a:rPr lang="en-US" altLang="ko-KR" sz="2400" i="1"/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ko-KR" altLang="ko-KR" sz="2400" i="1"/>
                              </m:ctrlPr>
                            </m:sSubPr>
                            <m:e>
                              <m:r>
                                <a:rPr lang="en-US" altLang="ko-KR" sz="2400" i="1"/>
                                <m:t>𝑚</m:t>
                              </m:r>
                            </m:e>
                            <m:sub>
                              <m:r>
                                <a:rPr lang="en-US" altLang="ko-KR" sz="2400" i="1"/>
                                <m:t>𝑗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ko-KR" altLang="ko-KR" sz="2400" i="1"/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ko-KR" altLang="ko-KR" sz="2400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ko-KR" altLang="ko-KR" sz="2400" i="1"/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ko-KR" altLang="ko-KR" sz="2400" i="1"/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2400" i="1"/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2400" i="1"/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i="1"/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altLang="ko-KR" sz="2400" i="1"/>
                        <m:t>(</m:t>
                      </m:r>
                      <m:sSub>
                        <m:sSubPr>
                          <m:ctrlPr>
                            <a:rPr lang="ko-KR" altLang="ko-KR" sz="2400" i="1"/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ko-KR" altLang="ko-KR" sz="2400" i="1"/>
                              </m:ctrlPr>
                            </m:accPr>
                            <m:e>
                              <m:r>
                                <a:rPr lang="en-US" altLang="ko-KR" sz="2400" i="1"/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/>
                            <m:t>𝑖</m:t>
                          </m:r>
                        </m:sub>
                      </m:sSub>
                      <m:r>
                        <a:rPr lang="en-US" altLang="ko-KR" sz="2400" i="1"/>
                        <m:t>−</m:t>
                      </m:r>
                      <m:sSub>
                        <m:sSubPr>
                          <m:ctrlPr>
                            <a:rPr lang="ko-KR" altLang="ko-KR" sz="2400" i="1"/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ko-KR" altLang="ko-KR" sz="2400" i="1"/>
                              </m:ctrlPr>
                            </m:accPr>
                            <m:e>
                              <m:r>
                                <a:rPr lang="en-US" altLang="ko-KR" sz="2400" i="1"/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/>
                            <m:t>𝑗</m:t>
                          </m:r>
                        </m:sub>
                      </m:sSub>
                      <m:r>
                        <a:rPr lang="en-US" altLang="ko-KR" sz="2400" i="1"/>
                        <m:t>)</m:t>
                      </m:r>
                    </m:oMath>
                  </m:oMathPara>
                </a14:m>
                <a:endParaRPr lang="ko-KR" altLang="ko-KR" sz="24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25660"/>
                <a:ext cx="6207372" cy="9616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72559" y="1492570"/>
                <a:ext cx="5460025" cy="949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Recall that Newton’s law of gravity states that the force between two different objects with mass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/>
                        </m:ctrlPr>
                      </m:sSubPr>
                      <m:e>
                        <m:r>
                          <a:rPr lang="en-US" altLang="ko-KR" i="1"/>
                          <m:t>𝑚</m:t>
                        </m:r>
                      </m:e>
                      <m:sub>
                        <m:r>
                          <a:rPr lang="en-US" altLang="ko-KR" i="1"/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/>
                        </m:ctrlPr>
                      </m:sSubPr>
                      <m:e>
                        <m:r>
                          <a:rPr lang="en-US" altLang="ko-KR" i="1"/>
                          <m:t>𝑚</m:t>
                        </m:r>
                      </m:e>
                      <m:sub>
                        <m:r>
                          <a:rPr lang="en-US" altLang="ko-KR" i="1"/>
                          <m:t>𝑗</m:t>
                        </m:r>
                      </m:sub>
                    </m:sSub>
                  </m:oMath>
                </a14:m>
                <a:r>
                  <a:rPr lang="en-US" altLang="ko-KR" dirty="0"/>
                  <a:t> is</a:t>
                </a:r>
                <a:endParaRPr lang="ko-KR" alt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59" y="1492570"/>
                <a:ext cx="5460025" cy="949555"/>
              </a:xfrm>
              <a:prstGeom prst="rect">
                <a:avLst/>
              </a:prstGeom>
              <a:blipFill>
                <a:blip r:embed="rId3"/>
                <a:stretch>
                  <a:fillRect l="-1006" t="-3846" r="-670" b="-57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865" y="1077115"/>
            <a:ext cx="5299566" cy="565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27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054" y="123093"/>
            <a:ext cx="118315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/>
              <a:t>Simulating </a:t>
            </a:r>
            <a:r>
              <a:rPr lang="en-US" altLang="ko-KR" sz="5400" b="1" dirty="0"/>
              <a:t>the sun, earth and </a:t>
            </a:r>
            <a:r>
              <a:rPr lang="en-US" altLang="ko-KR" sz="5400" b="1" dirty="0" smtClean="0"/>
              <a:t>mars with </a:t>
            </a:r>
            <a:r>
              <a:rPr lang="en-US" altLang="ko-KR" sz="5400" b="1" dirty="0"/>
              <a:t>2d N-body solver</a:t>
            </a:r>
            <a:endParaRPr lang="ko-KR" altLang="en-US" sz="54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19" y="1877419"/>
            <a:ext cx="6096281" cy="4853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736541" y="2671483"/>
            <a:ext cx="37024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Units</a:t>
            </a:r>
          </a:p>
          <a:p>
            <a:pPr algn="ctr"/>
            <a:r>
              <a:rPr lang="en-US" altLang="ko-KR" dirty="0" smtClean="0"/>
              <a:t>Distance: AU</a:t>
            </a:r>
          </a:p>
          <a:p>
            <a:pPr algn="ctr"/>
            <a:r>
              <a:rPr lang="en-US" altLang="ko-KR" dirty="0" smtClean="0"/>
              <a:t>Mass: </a:t>
            </a:r>
            <a:r>
              <a:rPr lang="en-US" altLang="ko-KR" dirty="0"/>
              <a:t>M </a:t>
            </a:r>
            <a:r>
              <a:rPr lang="en-US" altLang="ko-KR" baseline="-25000" dirty="0" smtClean="0"/>
              <a:t>☉</a:t>
            </a:r>
          </a:p>
          <a:p>
            <a:pPr algn="ctr"/>
            <a:r>
              <a:rPr lang="en-US" altLang="ko-KR" dirty="0" smtClean="0"/>
              <a:t>Time: day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8250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054" y="123093"/>
            <a:ext cx="118315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/>
              <a:t>Simulating </a:t>
            </a:r>
            <a:r>
              <a:rPr lang="en-US" altLang="ko-KR" sz="5400" b="1" dirty="0"/>
              <a:t>the sun, earth and </a:t>
            </a:r>
            <a:r>
              <a:rPr lang="en-US" altLang="ko-KR" sz="5400" b="1" dirty="0" smtClean="0"/>
              <a:t>mars with </a:t>
            </a:r>
            <a:r>
              <a:rPr lang="en-US" altLang="ko-KR" sz="5400" b="1" dirty="0"/>
              <a:t>2d N-body solver</a:t>
            </a:r>
            <a:endParaRPr lang="ko-KR" altLang="en-US" sz="54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54" y="1877418"/>
            <a:ext cx="2708031" cy="43299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505" y="1877418"/>
            <a:ext cx="4635012" cy="43299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937" y="1877418"/>
            <a:ext cx="4227632" cy="348589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3248" y="1993330"/>
            <a:ext cx="7060222" cy="464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6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343</Words>
  <Application>Microsoft Office PowerPoint</Application>
  <PresentationFormat>와이드스크린</PresentationFormat>
  <Paragraphs>68</Paragraphs>
  <Slides>34</Slides>
  <Notes>0</Notes>
  <HiddenSlides>7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8" baseType="lpstr"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Euler vs RK4</vt:lpstr>
      <vt:lpstr>Verlet Integration</vt:lpstr>
      <vt:lpstr>Verlet Integration</vt:lpstr>
      <vt:lpstr>8 Planets</vt:lpstr>
      <vt:lpstr>8 Planets</vt:lpstr>
      <vt:lpstr>Animated Graph</vt:lpstr>
      <vt:lpstr>8 Planets</vt:lpstr>
      <vt:lpstr>8 Planets</vt:lpstr>
      <vt:lpstr>ODEs on Cosmology scales</vt:lpstr>
      <vt:lpstr>Curvature</vt:lpstr>
      <vt:lpstr>Friedmann Equation</vt:lpstr>
      <vt:lpstr>Acceleration Equation</vt:lpstr>
      <vt:lpstr>Universes given density parameter</vt:lpstr>
      <vt:lpstr>Universes given density parameter</vt:lpstr>
      <vt:lpstr>Universes given density parameter</vt:lpstr>
      <vt:lpstr> Expressing scale factor by time</vt:lpstr>
      <vt:lpstr>Expressing scale factor by time</vt:lpstr>
      <vt:lpstr>Universes given density parameter</vt:lpstr>
      <vt:lpstr>Universes given density parameter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ASUS</dc:creator>
  <cp:lastModifiedBy>ASUS</cp:lastModifiedBy>
  <cp:revision>24</cp:revision>
  <dcterms:created xsi:type="dcterms:W3CDTF">2020-01-04T00:59:17Z</dcterms:created>
  <dcterms:modified xsi:type="dcterms:W3CDTF">2020-01-04T07:00:34Z</dcterms:modified>
</cp:coreProperties>
</file>